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089183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Arial"/>
      </a:defRPr>
    </a:lvl1pPr>
    <a:lvl2pPr indent="228600" latinLnBrk="0">
      <a:defRPr sz="1200">
        <a:latin typeface="+mn-lt"/>
        <a:ea typeface="+mn-ea"/>
        <a:cs typeface="+mn-cs"/>
        <a:sym typeface="Arial"/>
      </a:defRPr>
    </a:lvl2pPr>
    <a:lvl3pPr indent="457200" latinLnBrk="0">
      <a:defRPr sz="1200">
        <a:latin typeface="+mn-lt"/>
        <a:ea typeface="+mn-ea"/>
        <a:cs typeface="+mn-cs"/>
        <a:sym typeface="Arial"/>
      </a:defRPr>
    </a:lvl3pPr>
    <a:lvl4pPr indent="685800" latinLnBrk="0">
      <a:defRPr sz="1200">
        <a:latin typeface="+mn-lt"/>
        <a:ea typeface="+mn-ea"/>
        <a:cs typeface="+mn-cs"/>
        <a:sym typeface="Arial"/>
      </a:defRPr>
    </a:lvl4pPr>
    <a:lvl5pPr indent="914400" latinLnBrk="0">
      <a:defRPr sz="1200">
        <a:latin typeface="+mn-lt"/>
        <a:ea typeface="+mn-ea"/>
        <a:cs typeface="+mn-cs"/>
        <a:sym typeface="Arial"/>
      </a:defRPr>
    </a:lvl5pPr>
    <a:lvl6pPr indent="1143000" latinLnBrk="0">
      <a:defRPr sz="1200">
        <a:latin typeface="+mn-lt"/>
        <a:ea typeface="+mn-ea"/>
        <a:cs typeface="+mn-cs"/>
        <a:sym typeface="Arial"/>
      </a:defRPr>
    </a:lvl6pPr>
    <a:lvl7pPr indent="1371600" latinLnBrk="0">
      <a:defRPr sz="1200">
        <a:latin typeface="+mn-lt"/>
        <a:ea typeface="+mn-ea"/>
        <a:cs typeface="+mn-cs"/>
        <a:sym typeface="Arial"/>
      </a:defRPr>
    </a:lvl7pPr>
    <a:lvl8pPr indent="1600200" latinLnBrk="0">
      <a:defRPr sz="1200">
        <a:latin typeface="+mn-lt"/>
        <a:ea typeface="+mn-ea"/>
        <a:cs typeface="+mn-cs"/>
        <a:sym typeface="Arial"/>
      </a:defRPr>
    </a:lvl8pPr>
    <a:lvl9pPr indent="1828800" latinLnBrk="0"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Text Placeholder 3"/>
          <p:cNvSpPr>
            <a:spLocks noGrp="1"/>
          </p:cNvSpPr>
          <p:nvPr>
            <p:ph type="body" sz="half" idx="2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40000">
              <a:srgbClr val="FEFEFE"/>
            </a:gs>
            <a:gs pos="100000">
              <a:srgbClr val="7B7B7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G_4629.png" descr="IMG_4629.png"/>
          <p:cNvPicPr>
            <a:picLocks noChangeAspect="1"/>
          </p:cNvPicPr>
          <p:nvPr/>
        </p:nvPicPr>
        <p:blipFill>
          <a:blip r:embed="rId2">
            <a:extLst/>
          </a:blip>
          <a:srcRect t="18769" b="77518"/>
          <a:stretch>
            <a:fillRect/>
          </a:stretch>
        </p:blipFill>
        <p:spPr>
          <a:xfrm>
            <a:off x="0" y="0"/>
            <a:ext cx="7374495" cy="1480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G_4628.png" descr="IMG_4628.png"/>
          <p:cNvPicPr>
            <a:picLocks noChangeAspect="1"/>
          </p:cNvPicPr>
          <p:nvPr/>
        </p:nvPicPr>
        <p:blipFill>
          <a:blip r:embed="rId3">
            <a:extLst/>
          </a:blip>
          <a:srcRect t="37262" b="59082"/>
          <a:stretch>
            <a:fillRect/>
          </a:stretch>
        </p:blipFill>
        <p:spPr>
          <a:xfrm>
            <a:off x="-6548" y="6142930"/>
            <a:ext cx="9157016" cy="72471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5172" y="1863952"/>
            <a:ext cx="8229600" cy="3361191"/>
          </a:xfrm>
        </p:spPr>
        <p:txBody>
          <a:bodyPr>
            <a:normAutofit/>
          </a:bodyPr>
          <a:lstStyle/>
          <a:p>
            <a:r>
              <a:rPr lang="ru-RU" b="1" dirty="0" smtClean="0"/>
              <a:t>Форум молодежи и студентов </a:t>
            </a:r>
            <a:br>
              <a:rPr lang="ru-RU" b="1" dirty="0" smtClean="0"/>
            </a:br>
            <a:r>
              <a:rPr lang="ru-RU" b="1" dirty="0" smtClean="0"/>
              <a:t>«Я выбираю будущее!»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495" y="0"/>
            <a:ext cx="1666667" cy="148045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G_4629.png" descr="IMG_4629.png"/>
          <p:cNvPicPr>
            <a:picLocks noChangeAspect="1"/>
          </p:cNvPicPr>
          <p:nvPr/>
        </p:nvPicPr>
        <p:blipFill>
          <a:blip r:embed="rId2">
            <a:extLst/>
          </a:blip>
          <a:srcRect t="18769" b="77518"/>
          <a:stretch>
            <a:fillRect/>
          </a:stretch>
        </p:blipFill>
        <p:spPr>
          <a:xfrm>
            <a:off x="0" y="0"/>
            <a:ext cx="7374495" cy="1480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G_4628.png" descr="IMG_4628.png"/>
          <p:cNvPicPr>
            <a:picLocks noChangeAspect="1"/>
          </p:cNvPicPr>
          <p:nvPr/>
        </p:nvPicPr>
        <p:blipFill>
          <a:blip r:embed="rId3">
            <a:extLst/>
          </a:blip>
          <a:srcRect t="37262" b="59082"/>
          <a:stretch>
            <a:fillRect/>
          </a:stretch>
        </p:blipFill>
        <p:spPr>
          <a:xfrm>
            <a:off x="-6548" y="6142930"/>
            <a:ext cx="9157016" cy="72471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5172" y="1863952"/>
            <a:ext cx="8229600" cy="3361191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Организаторы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Волгоградский кооперативный институт </a:t>
            </a:r>
            <a:r>
              <a:rPr lang="ru-RU" sz="2800" dirty="0"/>
              <a:t>(</a:t>
            </a:r>
            <a:r>
              <a:rPr lang="ru-RU" sz="2800" dirty="0" smtClean="0"/>
              <a:t>филиал) </a:t>
            </a:r>
            <a:br>
              <a:rPr lang="ru-RU" sz="2800" dirty="0" smtClean="0"/>
            </a:br>
            <a:r>
              <a:rPr lang="ru-RU" sz="2800" dirty="0" smtClean="0"/>
              <a:t>Российского университета кооперации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Администрация </a:t>
            </a:r>
            <a:r>
              <a:rPr lang="ru-RU" sz="2800" dirty="0" smtClean="0"/>
              <a:t>Советского </a:t>
            </a:r>
            <a:r>
              <a:rPr lang="ru-RU" sz="2800" dirty="0" smtClean="0"/>
              <a:t>района </a:t>
            </a:r>
            <a:r>
              <a:rPr lang="ru-RU" sz="2800" dirty="0" err="1" smtClean="0"/>
              <a:t>г.Волгограда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Территориальная избирательная комиссия </a:t>
            </a:r>
            <a:r>
              <a:rPr lang="ru-RU" sz="2800" dirty="0" smtClean="0"/>
              <a:t>по Советскому району </a:t>
            </a:r>
            <a:r>
              <a:rPr lang="ru-RU" sz="2800" dirty="0" err="1" smtClean="0"/>
              <a:t>г.Волгограда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495" y="0"/>
            <a:ext cx="1666667" cy="148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8749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G_4629.png" descr="IMG_4629.png"/>
          <p:cNvPicPr>
            <a:picLocks noChangeAspect="1"/>
          </p:cNvPicPr>
          <p:nvPr/>
        </p:nvPicPr>
        <p:blipFill>
          <a:blip r:embed="rId2">
            <a:extLst/>
          </a:blip>
          <a:srcRect t="18769" b="77518"/>
          <a:stretch>
            <a:fillRect/>
          </a:stretch>
        </p:blipFill>
        <p:spPr>
          <a:xfrm>
            <a:off x="0" y="0"/>
            <a:ext cx="7374495" cy="1480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G_4628.png" descr="IMG_4628.png"/>
          <p:cNvPicPr>
            <a:picLocks noChangeAspect="1"/>
          </p:cNvPicPr>
          <p:nvPr/>
        </p:nvPicPr>
        <p:blipFill>
          <a:blip r:embed="rId3">
            <a:extLst/>
          </a:blip>
          <a:srcRect t="37262" b="59082"/>
          <a:stretch>
            <a:fillRect/>
          </a:stretch>
        </p:blipFill>
        <p:spPr>
          <a:xfrm>
            <a:off x="-6548" y="6142930"/>
            <a:ext cx="9157016" cy="72471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5172" y="1863952"/>
            <a:ext cx="8229600" cy="3361191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Цель проведения форума: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400" dirty="0"/>
              <a:t>повышения правовой, электоральной культуры молодежи, повышения уровня информированности молодых и будущих избирателей о выборах, развития познавательной активности в области избирательного права и избирательного процесса, формирования осознанного подхода молодых избирателей к осуществлению избирательных прав, гражданской ответственности, поиска и совершенствования новых форм и методов работы с молодежью.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495" y="0"/>
            <a:ext cx="1666667" cy="148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6726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G_4629.png" descr="IMG_4629.png"/>
          <p:cNvPicPr>
            <a:picLocks noChangeAspect="1"/>
          </p:cNvPicPr>
          <p:nvPr/>
        </p:nvPicPr>
        <p:blipFill>
          <a:blip r:embed="rId2">
            <a:extLst/>
          </a:blip>
          <a:srcRect t="18769" b="77518"/>
          <a:stretch>
            <a:fillRect/>
          </a:stretch>
        </p:blipFill>
        <p:spPr>
          <a:xfrm>
            <a:off x="0" y="0"/>
            <a:ext cx="7374495" cy="1480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G_4628.png" descr="IMG_4628.png"/>
          <p:cNvPicPr>
            <a:picLocks noChangeAspect="1"/>
          </p:cNvPicPr>
          <p:nvPr/>
        </p:nvPicPr>
        <p:blipFill>
          <a:blip r:embed="rId3">
            <a:extLst/>
          </a:blip>
          <a:srcRect t="37262" b="59082"/>
          <a:stretch>
            <a:fillRect/>
          </a:stretch>
        </p:blipFill>
        <p:spPr>
          <a:xfrm>
            <a:off x="-6548" y="6142930"/>
            <a:ext cx="9157016" cy="72471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2515" y="1874838"/>
            <a:ext cx="8229600" cy="3361191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Этапы проведения форума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 smtClean="0"/>
              <a:t>1. Он-</a:t>
            </a:r>
            <a:r>
              <a:rPr lang="ru-RU" sz="2800" b="1" dirty="0" err="1" smtClean="0"/>
              <a:t>лайн</a:t>
            </a:r>
            <a:r>
              <a:rPr lang="ru-RU" sz="2800" b="1" dirty="0" smtClean="0"/>
              <a:t> – с 01.03.2021 по 01.05.2021 </a:t>
            </a:r>
            <a:br>
              <a:rPr lang="ru-RU" sz="2800" b="1" dirty="0" smtClean="0"/>
            </a:br>
            <a:r>
              <a:rPr lang="ru-RU" sz="2800" dirty="0" smtClean="0"/>
              <a:t>в преддверии </a:t>
            </a:r>
            <a:br>
              <a:rPr lang="ru-RU" sz="2800" dirty="0" smtClean="0"/>
            </a:br>
            <a:r>
              <a:rPr lang="ru-RU" sz="2800" dirty="0" smtClean="0"/>
              <a:t>«День молодого избирателя – 16 мая 2021»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2. Оф-</a:t>
            </a:r>
            <a:r>
              <a:rPr lang="ru-RU" sz="2800" b="1" dirty="0" err="1" smtClean="0"/>
              <a:t>лайн</a:t>
            </a:r>
            <a:r>
              <a:rPr lang="ru-RU" sz="2800" b="1" dirty="0" smtClean="0"/>
              <a:t> 10 сентября 2021 года </a:t>
            </a:r>
            <a:br>
              <a:rPr lang="ru-RU" sz="2800" b="1" dirty="0" smtClean="0"/>
            </a:br>
            <a:r>
              <a:rPr lang="ru-RU" sz="2800" dirty="0" smtClean="0"/>
              <a:t>в преддверии </a:t>
            </a:r>
            <a:br>
              <a:rPr lang="ru-RU" sz="2800" dirty="0" smtClean="0"/>
            </a:br>
            <a:r>
              <a:rPr lang="ru-RU" sz="2800" dirty="0" smtClean="0"/>
              <a:t>«Единый день голосования – 19 сентября 2021»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495" y="0"/>
            <a:ext cx="1666667" cy="148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1228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G_4629.png" descr="IMG_4629.png"/>
          <p:cNvPicPr>
            <a:picLocks noChangeAspect="1"/>
          </p:cNvPicPr>
          <p:nvPr/>
        </p:nvPicPr>
        <p:blipFill>
          <a:blip r:embed="rId2">
            <a:extLst/>
          </a:blip>
          <a:srcRect t="18769" b="77518"/>
          <a:stretch>
            <a:fillRect/>
          </a:stretch>
        </p:blipFill>
        <p:spPr>
          <a:xfrm>
            <a:off x="0" y="0"/>
            <a:ext cx="7374495" cy="1480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G_4628.png" descr="IMG_4628.png"/>
          <p:cNvPicPr>
            <a:picLocks noChangeAspect="1"/>
          </p:cNvPicPr>
          <p:nvPr/>
        </p:nvPicPr>
        <p:blipFill>
          <a:blip r:embed="rId3">
            <a:extLst/>
          </a:blip>
          <a:srcRect t="37262" b="59082"/>
          <a:stretch>
            <a:fillRect/>
          </a:stretch>
        </p:blipFill>
        <p:spPr>
          <a:xfrm>
            <a:off x="-6548" y="6142930"/>
            <a:ext cx="9157016" cy="72471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5172" y="1863952"/>
            <a:ext cx="8229600" cy="3361191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Участники форума: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- </a:t>
            </a:r>
            <a:r>
              <a:rPr lang="ru-RU" sz="2800" dirty="0"/>
              <a:t>обучающиеся </a:t>
            </a:r>
            <a:r>
              <a:rPr lang="ru-RU" sz="2800" dirty="0" smtClean="0"/>
              <a:t>9-11 классов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муниципальных </a:t>
            </a:r>
            <a:r>
              <a:rPr lang="ru-RU" sz="2800" dirty="0" smtClean="0"/>
              <a:t>общеобразовательных </a:t>
            </a:r>
            <a:r>
              <a:rPr lang="ru-RU" sz="2800" dirty="0" smtClean="0"/>
              <a:t>учреждений Волгограда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обучающиеся колледжей, вузов Волгограда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работающая молодежь.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495" y="0"/>
            <a:ext cx="1666667" cy="148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221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G_4629.png" descr="IMG_4629.png"/>
          <p:cNvPicPr>
            <a:picLocks noChangeAspect="1"/>
          </p:cNvPicPr>
          <p:nvPr/>
        </p:nvPicPr>
        <p:blipFill>
          <a:blip r:embed="rId2">
            <a:extLst/>
          </a:blip>
          <a:srcRect t="18769" b="77518"/>
          <a:stretch>
            <a:fillRect/>
          </a:stretch>
        </p:blipFill>
        <p:spPr>
          <a:xfrm>
            <a:off x="0" y="0"/>
            <a:ext cx="7374495" cy="1480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G_4628.png" descr="IMG_4628.png"/>
          <p:cNvPicPr>
            <a:picLocks noChangeAspect="1"/>
          </p:cNvPicPr>
          <p:nvPr/>
        </p:nvPicPr>
        <p:blipFill>
          <a:blip r:embed="rId3">
            <a:extLst/>
          </a:blip>
          <a:srcRect t="37262" b="59082"/>
          <a:stretch>
            <a:fillRect/>
          </a:stretch>
        </p:blipFill>
        <p:spPr>
          <a:xfrm>
            <a:off x="-6548" y="6142930"/>
            <a:ext cx="9157016" cy="72471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5172" y="1863952"/>
            <a:ext cx="8229600" cy="3361191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Основные мероприятия форума</a:t>
            </a:r>
            <a:br>
              <a:rPr lang="ru-RU" sz="2800" b="1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000" dirty="0" smtClean="0"/>
              <a:t>- он-</a:t>
            </a:r>
            <a:r>
              <a:rPr lang="ru-RU" sz="2000" dirty="0" err="1" smtClean="0"/>
              <a:t>лайн</a:t>
            </a:r>
            <a:r>
              <a:rPr lang="ru-RU" sz="2000" dirty="0" smtClean="0"/>
              <a:t> викторины по избирательному праву и процессу;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- он-</a:t>
            </a:r>
            <a:r>
              <a:rPr lang="ru-RU" sz="2000" dirty="0" err="1" smtClean="0"/>
              <a:t>лайн</a:t>
            </a:r>
            <a:r>
              <a:rPr lang="ru-RU" sz="2000" dirty="0" smtClean="0"/>
              <a:t> и оф-</a:t>
            </a:r>
            <a:r>
              <a:rPr lang="ru-RU" sz="2000" dirty="0" err="1" smtClean="0"/>
              <a:t>лайн</a:t>
            </a:r>
            <a:r>
              <a:rPr lang="ru-RU" sz="2000" dirty="0" smtClean="0"/>
              <a:t> встречи </a:t>
            </a:r>
            <a:r>
              <a:rPr lang="ru-RU" sz="2000" dirty="0"/>
              <a:t>учащейся и работающей молодежи с представителями органов государственной власти,  органов местного самоуправления, членами избирательных комиссий, работниками их аппаратов, представителями молодежных и детских объединений по вопросам участия молодежи в выборах;</a:t>
            </a:r>
            <a:br>
              <a:rPr lang="ru-RU" sz="2000" dirty="0"/>
            </a:br>
            <a:r>
              <a:rPr lang="ru-RU" sz="2000" dirty="0" smtClean="0"/>
              <a:t>- посещение </a:t>
            </a:r>
            <a:r>
              <a:rPr lang="ru-RU" sz="2000" dirty="0"/>
              <a:t>учащимися старших классов школ и студентами колледжей, вузов избирательных комиссий с целью ознакомления с их работой по организации и проведению выборов (экскурсии, дни открытых дверей) </a:t>
            </a:r>
            <a:br>
              <a:rPr lang="ru-RU" sz="2000" dirty="0"/>
            </a:br>
            <a:r>
              <a:rPr lang="ru-RU" sz="2000" dirty="0"/>
              <a:t>-  научно-практические конференции по вопросам участия молодежи в </a:t>
            </a:r>
            <a:r>
              <a:rPr lang="ru-RU" sz="2000" dirty="0" smtClean="0"/>
              <a:t>выборах и т.д.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495" y="0"/>
            <a:ext cx="1666667" cy="148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1166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G_4629.png" descr="IMG_4629.png"/>
          <p:cNvPicPr>
            <a:picLocks noChangeAspect="1"/>
          </p:cNvPicPr>
          <p:nvPr/>
        </p:nvPicPr>
        <p:blipFill>
          <a:blip r:embed="rId2">
            <a:extLst/>
          </a:blip>
          <a:srcRect t="18769" b="77518"/>
          <a:stretch>
            <a:fillRect/>
          </a:stretch>
        </p:blipFill>
        <p:spPr>
          <a:xfrm>
            <a:off x="0" y="0"/>
            <a:ext cx="7374495" cy="1480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G_4628.png" descr="IMG_4628.png"/>
          <p:cNvPicPr>
            <a:picLocks noChangeAspect="1"/>
          </p:cNvPicPr>
          <p:nvPr/>
        </p:nvPicPr>
        <p:blipFill>
          <a:blip r:embed="rId3">
            <a:extLst/>
          </a:blip>
          <a:srcRect t="37262" b="59082"/>
          <a:stretch>
            <a:fillRect/>
          </a:stretch>
        </p:blipFill>
        <p:spPr>
          <a:xfrm>
            <a:off x="-6548" y="6142930"/>
            <a:ext cx="9157016" cy="7247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495" y="0"/>
            <a:ext cx="1666667" cy="14804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0" y="1480457"/>
            <a:ext cx="4674083" cy="2590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80457"/>
            <a:ext cx="4495800" cy="25569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343" y="4046629"/>
            <a:ext cx="4223657" cy="28113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" y="4071257"/>
            <a:ext cx="4106776" cy="27963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257" y="4071258"/>
            <a:ext cx="3074577" cy="279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5632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G_4629.png" descr="IMG_4629.png"/>
          <p:cNvPicPr>
            <a:picLocks noChangeAspect="1"/>
          </p:cNvPicPr>
          <p:nvPr/>
        </p:nvPicPr>
        <p:blipFill>
          <a:blip r:embed="rId2">
            <a:extLst/>
          </a:blip>
          <a:srcRect t="18769" b="77518"/>
          <a:stretch>
            <a:fillRect/>
          </a:stretch>
        </p:blipFill>
        <p:spPr>
          <a:xfrm>
            <a:off x="0" y="0"/>
            <a:ext cx="7374495" cy="1480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G_4628.png" descr="IMG_4628.png"/>
          <p:cNvPicPr>
            <a:picLocks noChangeAspect="1"/>
          </p:cNvPicPr>
          <p:nvPr/>
        </p:nvPicPr>
        <p:blipFill>
          <a:blip r:embed="rId3">
            <a:extLst/>
          </a:blip>
          <a:srcRect t="37262" b="59082"/>
          <a:stretch>
            <a:fillRect/>
          </a:stretch>
        </p:blipFill>
        <p:spPr>
          <a:xfrm>
            <a:off x="-6548" y="6142930"/>
            <a:ext cx="9157016" cy="72471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5172" y="1863952"/>
            <a:ext cx="8229600" cy="3361191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СПАСИБО ЗА ВНИМАНИЕ!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495" y="0"/>
            <a:ext cx="1666667" cy="148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4595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8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Форум молодежи и студентов  «Я выбираю будущее!»</vt:lpstr>
      <vt:lpstr>Организаторы  Волгоградский кооперативный институт (филиал)  Российского университета кооперации  Администрация Советского района г.Волгограда  Территориальная избирательная комиссия по Советскому району г.Волгограда </vt:lpstr>
      <vt:lpstr>   Цель проведения форума:  повышения правовой, электоральной культуры молодежи, повышения уровня информированности молодых и будущих избирателей о выборах, развития познавательной активности в области избирательного права и избирательного процесса, формирования осознанного подхода молодых избирателей к осуществлению избирательных прав, гражданской ответственности, поиска и совершенствования новых форм и методов работы с молодежью.  </vt:lpstr>
      <vt:lpstr>Этапы проведения форума  1. Он-лайн – с 01.03.2021 по 01.05.2021  в преддверии  «День молодого избирателя – 16 мая 2021»   2. Оф-лайн 10 сентября 2021 года  в преддверии  «Единый день голосования – 19 сентября 2021»</vt:lpstr>
      <vt:lpstr> Участники форума:  - обучающиеся 9-11 классов муниципальных общеобразовательных учреждений Волгограда  - обучающиеся колледжей, вузов Волгограда  - работающая молодежь.  </vt:lpstr>
      <vt:lpstr> Основные мероприятия форума  - он-лайн викторины по избирательному праву и процессу; - он-лайн и оф-лайн встречи учащейся и работающей молодежи с представителями органов государственной власти,  органов местного самоуправления, членами избирательных комиссий, работниками их аппаратов, представителями молодежных и детских объединений по вопросам участия молодежи в выборах; - посещение учащимися старших классов школ и студентами колледжей, вузов избирательных комиссий с целью ознакомления с их работой по организации и проведению выборов (экскурсии, дни открытых дверей)  -  научно-практические конференции по вопросам участия молодежи в выборах и т.д. </vt:lpstr>
      <vt:lpstr>Презентация PowerPoint</vt:lpstr>
      <vt:lpstr> СПАСИБО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Газарян</dc:creator>
  <cp:lastModifiedBy>Наталья Газарян</cp:lastModifiedBy>
  <cp:revision>8</cp:revision>
  <dcterms:modified xsi:type="dcterms:W3CDTF">2021-02-24T10:06:27Z</dcterms:modified>
</cp:coreProperties>
</file>